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454" r:id="rId2"/>
    <p:sldId id="738" r:id="rId3"/>
    <p:sldId id="1094" r:id="rId4"/>
    <p:sldId id="1095" r:id="rId5"/>
    <p:sldId id="1132" r:id="rId6"/>
    <p:sldId id="1175" r:id="rId7"/>
    <p:sldId id="1179" r:id="rId8"/>
    <p:sldId id="1101" r:id="rId9"/>
    <p:sldId id="1148" r:id="rId10"/>
    <p:sldId id="1159" r:id="rId11"/>
    <p:sldId id="1180" r:id="rId12"/>
    <p:sldId id="1160" r:id="rId13"/>
    <p:sldId id="1182" r:id="rId14"/>
    <p:sldId id="1181" r:id="rId15"/>
    <p:sldId id="1156" r:id="rId16"/>
    <p:sldId id="1168" r:id="rId17"/>
    <p:sldId id="11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34" autoAdjust="0"/>
  </p:normalViewPr>
  <p:slideViewPr>
    <p:cSldViewPr snapToGrid="0">
      <p:cViewPr varScale="1">
        <p:scale>
          <a:sx n="83" d="100"/>
          <a:sy n="83" d="100"/>
        </p:scale>
        <p:origin x="15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F12EE-B9D6-4FA5-9F53-5795C1DAC156}" type="datetimeFigureOut">
              <a:rPr lang="en-AU" smtClean="0"/>
              <a:t>20/12/2022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B933C-53E3-40AD-8F57-40FFEB108415}" type="slidenum">
              <a:rPr lang="en-AU" smtClean="0"/>
              <a:t>‹#›</a:t>
            </a:fld>
            <a:endParaRPr lang="en-AU"/>
          </a:p>
        </p:txBody>
      </p:sp>
    </p:spTree>
    <p:extLst>
      <p:ext uri="{BB962C8B-B14F-4D97-AF65-F5344CB8AC3E}">
        <p14:creationId xmlns:p14="http://schemas.microsoft.com/office/powerpoint/2010/main" val="4572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89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46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https://www.newscientist.com/article/2166207-discriminating-algorithms-5-times-ai-showed-prejudice/#ixzz6xeV5UOuM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0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https://www.newscientist.com/article/2166207-discriminating-algorithms-5-times-ai-showed-prejudice/#ixzz6xeV5UOuM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1B933C-53E3-40AD-8F57-40FFEB108415}" type="slidenum">
              <a:rPr lang="en-AU" smtClean="0"/>
              <a:t>5</a:t>
            </a:fld>
            <a:endParaRPr lang="en-AU"/>
          </a:p>
        </p:txBody>
      </p:sp>
    </p:spTree>
    <p:extLst>
      <p:ext uri="{BB962C8B-B14F-4D97-AF65-F5344CB8AC3E}">
        <p14:creationId xmlns:p14="http://schemas.microsoft.com/office/powerpoint/2010/main" val="321095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54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7</a:t>
            </a:fld>
            <a:endParaRPr lang="en-AU"/>
          </a:p>
        </p:txBody>
      </p:sp>
    </p:spTree>
    <p:extLst>
      <p:ext uri="{BB962C8B-B14F-4D97-AF65-F5344CB8AC3E}">
        <p14:creationId xmlns:p14="http://schemas.microsoft.com/office/powerpoint/2010/main" val="221776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Merriam-Webster https://www.merriam-webster.com/dictionary/data</a:t>
            </a:r>
          </a:p>
          <a:p>
            <a:r>
              <a:rPr lang="en-AU" dirty="0"/>
              <a:t>Cambridge Dictionary https://dictionary.cambridge.org/dictionary/english/data</a:t>
            </a:r>
          </a:p>
        </p:txBody>
      </p:sp>
      <p:sp>
        <p:nvSpPr>
          <p:cNvPr id="4" name="Slide Number Placeholder 3"/>
          <p:cNvSpPr>
            <a:spLocks noGrp="1"/>
          </p:cNvSpPr>
          <p:nvPr>
            <p:ph type="sldNum" sz="quarter" idx="5"/>
          </p:nvPr>
        </p:nvSpPr>
        <p:spPr/>
        <p:txBody>
          <a:bodyPr/>
          <a:lstStyle/>
          <a:p>
            <a:fld id="{6D1B933C-53E3-40AD-8F57-40FFEB108415}" type="slidenum">
              <a:rPr lang="en-AU" smtClean="0"/>
              <a:t>8</a:t>
            </a:fld>
            <a:endParaRPr lang="en-AU"/>
          </a:p>
        </p:txBody>
      </p:sp>
    </p:spTree>
    <p:extLst>
      <p:ext uri="{BB962C8B-B14F-4D97-AF65-F5344CB8AC3E}">
        <p14:creationId xmlns:p14="http://schemas.microsoft.com/office/powerpoint/2010/main" val="294678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9</a:t>
            </a:fld>
            <a:endParaRPr lang="en-AU"/>
          </a:p>
        </p:txBody>
      </p:sp>
    </p:spTree>
    <p:extLst>
      <p:ext uri="{BB962C8B-B14F-4D97-AF65-F5344CB8AC3E}">
        <p14:creationId xmlns:p14="http://schemas.microsoft.com/office/powerpoint/2010/main" val="342587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5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145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76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40021285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6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857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15378356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41128575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417726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49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3545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801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49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98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29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25945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5937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12/20/2022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3576165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89" r:id="rId14"/>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829714"/>
          </a:xfrm>
        </p:spPr>
        <p:txBody>
          <a:bodyPr/>
          <a:lstStyle/>
          <a:p>
            <a:r>
              <a:rPr lang="en-US" sz="4000" b="1" dirty="0">
                <a:solidFill>
                  <a:schemeClr val="bg1"/>
                </a:solidFill>
                <a:highlight>
                  <a:srgbClr val="008000"/>
                </a:highlight>
              </a:rPr>
              <a:t>Data Ethics: The Algorithm made me do it!</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215900" y="5650925"/>
            <a:ext cx="5817704" cy="584775"/>
          </a:xfrm>
          <a:prstGeom prst="rect">
            <a:avLst/>
          </a:prstGeom>
          <a:noFill/>
        </p:spPr>
        <p:txBody>
          <a:bodyPr wrap="square" rtlCol="0">
            <a:spAutoFit/>
          </a:bodyPr>
          <a:lstStyle/>
          <a:p>
            <a:r>
              <a:rPr lang="en-AU" sz="3200" dirty="0"/>
              <a:t>Online Learning Materiel</a:t>
            </a:r>
          </a:p>
        </p:txBody>
      </p:sp>
      <p:pic>
        <p:nvPicPr>
          <p:cNvPr id="3" name="Audio 2">
            <a:hlinkClick r:id="" action="ppaction://media"/>
            <a:extLst>
              <a:ext uri="{FF2B5EF4-FFF2-40B4-BE49-F238E27FC236}">
                <a16:creationId xmlns:a16="http://schemas.microsoft.com/office/drawing/2014/main" id="{8CB34BE8-7CBF-41AE-8CA7-75BDFEED6B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144854"/>
    </mc:Choice>
    <mc:Fallback>
      <p:transition spd="slow" advTm="144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Big Data</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490022" y="1795487"/>
            <a:ext cx="6321598" cy="372864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lang="en-US" sz="2000" dirty="0">
                <a:solidFill>
                  <a:prstClr val="black"/>
                </a:solidFill>
                <a:latin typeface="Arial"/>
                <a:ea typeface="ＭＳ Ｐゴシック"/>
                <a:cs typeface="Arial"/>
              </a:rPr>
              <a:t>T</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he large volume of data – both structured and unstructured – that inundates a business on a day-to-day basis. Different </a:t>
            </a:r>
            <a:r>
              <a:rPr lang="en-US" sz="2000" dirty="0">
                <a:solidFill>
                  <a:prstClr val="black"/>
                </a:solidFill>
                <a:latin typeface="Arial"/>
                <a:ea typeface="ＭＳ Ｐゴシック"/>
                <a:cs typeface="Arial"/>
              </a:rPr>
              <a:t>sizes from terabytes to zettabytes.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lang="en-US" sz="2000" dirty="0">
                <a:solidFill>
                  <a:prstClr val="black"/>
                </a:solidFill>
                <a:latin typeface="Arial"/>
                <a:ea typeface="ＭＳ Ｐゴシック"/>
                <a:cs typeface="Arial"/>
              </a:rPr>
              <a:t>Derived from sensors, devices, video/audio, networks, log files, transactional applications, web, and social media — much of it generated in real time and at a very large scale.</a:t>
            </a: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3" name="Picture 2">
            <a:extLst>
              <a:ext uri="{FF2B5EF4-FFF2-40B4-BE49-F238E27FC236}">
                <a16:creationId xmlns:a16="http://schemas.microsoft.com/office/drawing/2014/main" id="{ED687BB3-E07B-4F8F-97AA-FD9FB85AFD63}"/>
              </a:ext>
            </a:extLst>
          </p:cNvPr>
          <p:cNvPicPr>
            <a:picLocks noChangeAspect="1"/>
          </p:cNvPicPr>
          <p:nvPr/>
        </p:nvPicPr>
        <p:blipFill>
          <a:blip r:embed="rId5"/>
          <a:stretch>
            <a:fillRect/>
          </a:stretch>
        </p:blipFill>
        <p:spPr>
          <a:xfrm>
            <a:off x="7412500" y="1716913"/>
            <a:ext cx="4183463" cy="4735996"/>
          </a:xfrm>
          <a:prstGeom prst="rect">
            <a:avLst/>
          </a:prstGeom>
        </p:spPr>
      </p:pic>
      <p:pic>
        <p:nvPicPr>
          <p:cNvPr id="2" name="Audio 1">
            <a:hlinkClick r:id="" action="ppaction://media"/>
            <a:extLst>
              <a:ext uri="{FF2B5EF4-FFF2-40B4-BE49-F238E27FC236}">
                <a16:creationId xmlns:a16="http://schemas.microsoft.com/office/drawing/2014/main" id="{E98078C6-3A63-4195-8B97-0DAB292449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09376780"/>
      </p:ext>
    </p:extLst>
  </p:cSld>
  <p:clrMapOvr>
    <a:masterClrMapping/>
  </p:clrMapOvr>
  <mc:AlternateContent xmlns:mc="http://schemas.openxmlformats.org/markup-compatibility/2006">
    <mc:Choice xmlns:p14="http://schemas.microsoft.com/office/powerpoint/2010/main" Requires="p14">
      <p:transition spd="slow" p14:dur="2000" advTm="97209"/>
    </mc:Choice>
    <mc:Fallback>
      <p:transition spd="slow" advTm="9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D8AB2-F7D5-4E31-9428-BCC8BD16D8DB}"/>
              </a:ext>
            </a:extLst>
          </p:cNvPr>
          <p:cNvPicPr>
            <a:picLocks noChangeAspect="1"/>
          </p:cNvPicPr>
          <p:nvPr/>
        </p:nvPicPr>
        <p:blipFill>
          <a:blip r:embed="rId5"/>
          <a:stretch>
            <a:fillRect/>
          </a:stretch>
        </p:blipFill>
        <p:spPr>
          <a:xfrm>
            <a:off x="3495260" y="-770"/>
            <a:ext cx="5198166" cy="6848584"/>
          </a:xfrm>
          <a:prstGeom prst="rect">
            <a:avLst/>
          </a:prstGeom>
        </p:spPr>
      </p:pic>
      <p:sp>
        <p:nvSpPr>
          <p:cNvPr id="5" name="TextBox 4">
            <a:extLst>
              <a:ext uri="{FF2B5EF4-FFF2-40B4-BE49-F238E27FC236}">
                <a16:creationId xmlns:a16="http://schemas.microsoft.com/office/drawing/2014/main" id="{4323543A-151A-4635-B632-031E1007D4F2}"/>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Big Data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3" name="Audio 2">
            <a:hlinkClick r:id="" action="ppaction://media"/>
            <a:extLst>
              <a:ext uri="{FF2B5EF4-FFF2-40B4-BE49-F238E27FC236}">
                <a16:creationId xmlns:a16="http://schemas.microsoft.com/office/drawing/2014/main" id="{62860296-3FC0-4AA3-AC73-9946960659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18904313"/>
      </p:ext>
    </p:extLst>
  </p:cSld>
  <p:clrMapOvr>
    <a:masterClrMapping/>
  </p:clrMapOvr>
  <mc:AlternateContent xmlns:mc="http://schemas.openxmlformats.org/markup-compatibility/2006">
    <mc:Choice xmlns:p14="http://schemas.microsoft.com/office/powerpoint/2010/main" Requires="p14">
      <p:transition spd="slow" p14:dur="2000" advTm="53138"/>
    </mc:Choice>
    <mc:Fallback>
      <p:transition spd="slow" advTm="53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Algorithms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“To make a computer do anything, you have to write a computer program.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To write a computer program, you have to tell the computer, step by step, exactly what you want it to do.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The computer then ‘executes’ the program, following each step mechanically, to accomplish the end goal. When you are telling the computer what to do, you also get to choose how it’s going to do it. That’s where computer algorithms come in.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The algorithm is the basic technique used to get the job done.” (How stuff works)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lang="en-US" sz="2000" dirty="0">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2EA935EC-90C5-408F-8E2E-8D58D946F2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3349104"/>
      </p:ext>
    </p:extLst>
  </p:cSld>
  <p:clrMapOvr>
    <a:masterClrMapping/>
  </p:clrMapOvr>
  <mc:AlternateContent xmlns:mc="http://schemas.openxmlformats.org/markup-compatibility/2006">
    <mc:Choice xmlns:p14="http://schemas.microsoft.com/office/powerpoint/2010/main" Requires="p14">
      <p:transition spd="slow" p14:dur="2000" advTm="35089"/>
    </mc:Choice>
    <mc:Fallback>
      <p:transition spd="slow" advTm="35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Algorithms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266985"/>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The only point that explanation gets wrong is that you have to tell a computer “exactly what you want it to do” step by step.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Rather than follow only explicitly programmed instructions, some computer algorithms are designed to allow computers to learn on their own (i.e., facilitate machine learning).</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lang="en-US" sz="2000" dirty="0">
              <a:latin typeface="Arial"/>
              <a:ea typeface="ＭＳ Ｐゴシック"/>
              <a:cs typeface="Arial"/>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uLnTx/>
                <a:uFillTx/>
                <a:latin typeface="Arial"/>
                <a:ea typeface="ＭＳ Ｐゴシック"/>
                <a:cs typeface="Arial"/>
              </a:rPr>
              <a:t>Steps in getting dressed in the morning.</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972A385C-67A8-4E17-AABE-70832A915E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5953871"/>
      </p:ext>
    </p:extLst>
  </p:cSld>
  <p:clrMapOvr>
    <a:masterClrMapping/>
  </p:clrMapOvr>
  <mc:AlternateContent xmlns:mc="http://schemas.openxmlformats.org/markup-compatibility/2006">
    <mc:Choice xmlns:p14="http://schemas.microsoft.com/office/powerpoint/2010/main" Requires="p14">
      <p:transition spd="slow" p14:dur="2000" advTm="24217"/>
    </mc:Choice>
    <mc:Fallback>
      <p:transition spd="slow" advTm="2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Algorithms / </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The Good</a:t>
            </a:r>
            <a:r>
              <a:rPr lang="en-US" sz="3600" dirty="0">
                <a:solidFill>
                  <a:prstClr val="white"/>
                </a:solidFill>
                <a:latin typeface="Arial" charset="0"/>
                <a:ea typeface="ＭＳ Ｐゴシック"/>
              </a:rPr>
              <a:t> &amp; </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Bad.</a:t>
            </a:r>
            <a:endPar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65197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Precision:</a:t>
            </a:r>
            <a:r>
              <a:rPr kumimoji="0" lang="en-US" sz="2000" b="0" i="0" u="none" strike="noStrike" kern="1200" cap="none" spc="0" normalizeH="0" baseline="0" noProof="0" dirty="0">
                <a:ln>
                  <a:noFill/>
                </a:ln>
                <a:effectLst/>
                <a:uLnTx/>
                <a:uFillTx/>
                <a:latin typeface="Arial"/>
                <a:ea typeface="ＭＳ Ｐゴシック"/>
                <a:cs typeface="Arial"/>
              </a:rPr>
              <a:t> the steps are precisely stated.</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Uniqueness:</a:t>
            </a:r>
            <a:r>
              <a:rPr kumimoji="0" lang="en-US" sz="2000" b="0" i="0" u="none" strike="noStrike" kern="1200" cap="none" spc="0" normalizeH="0" baseline="0" noProof="0" dirty="0">
                <a:ln>
                  <a:noFill/>
                </a:ln>
                <a:effectLst/>
                <a:uLnTx/>
                <a:uFillTx/>
                <a:latin typeface="Arial"/>
                <a:ea typeface="ＭＳ Ｐゴシック"/>
                <a:cs typeface="Arial"/>
              </a:rPr>
              <a:t> the results of each step are uniquely by defined and only depended on the input and result of the proceeding steps.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Finiteness:</a:t>
            </a:r>
            <a:r>
              <a:rPr kumimoji="0" lang="en-US" sz="2000" b="0" i="0" u="none" strike="noStrike" kern="1200" cap="none" spc="0" normalizeH="0" baseline="0" noProof="0" dirty="0">
                <a:ln>
                  <a:noFill/>
                </a:ln>
                <a:effectLst/>
                <a:uLnTx/>
                <a:uFillTx/>
                <a:latin typeface="Arial"/>
                <a:ea typeface="ＭＳ Ｐゴシック"/>
                <a:cs typeface="Arial"/>
              </a:rPr>
              <a:t> the algorithm stops after a finite number of instructions are executed.</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Input:</a:t>
            </a:r>
            <a:r>
              <a:rPr kumimoji="0" lang="en-US" sz="2000" b="0" i="0" u="none" strike="noStrike" kern="1200" cap="none" spc="0" normalizeH="0" baseline="0" noProof="0" dirty="0">
                <a:ln>
                  <a:noFill/>
                </a:ln>
                <a:effectLst/>
                <a:uLnTx/>
                <a:uFillTx/>
                <a:latin typeface="Arial"/>
                <a:ea typeface="ＭＳ Ｐゴシック"/>
                <a:cs typeface="Arial"/>
              </a:rPr>
              <a:t> the algorithm receives input.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Output:</a:t>
            </a:r>
            <a:r>
              <a:rPr kumimoji="0" lang="en-US" sz="2000" b="0" i="0" u="none" strike="noStrike" kern="1200" cap="none" spc="0" normalizeH="0" baseline="0" noProof="0" dirty="0">
                <a:ln>
                  <a:noFill/>
                </a:ln>
                <a:effectLst/>
                <a:uLnTx/>
                <a:uFillTx/>
                <a:latin typeface="Arial"/>
                <a:ea typeface="ＭＳ Ｐゴシック"/>
                <a:cs typeface="Arial"/>
              </a:rPr>
              <a:t> the algorithm produces output.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Generality:</a:t>
            </a:r>
            <a:r>
              <a:rPr kumimoji="0" lang="en-US" sz="2000" b="0" i="0" u="none" strike="noStrike" kern="1200" cap="none" spc="0" normalizeH="0" baseline="0" noProof="0" dirty="0">
                <a:ln>
                  <a:noFill/>
                </a:ln>
                <a:effectLst/>
                <a:uLnTx/>
                <a:uFillTx/>
                <a:latin typeface="Arial"/>
                <a:ea typeface="ＭＳ Ｐゴシック"/>
                <a:cs typeface="Arial"/>
              </a:rPr>
              <a:t> the algorithm applies to a set of inputs.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Effectiveness:</a:t>
            </a:r>
            <a:r>
              <a:rPr kumimoji="0" lang="en-US" sz="2000" b="0" i="0" u="none" strike="noStrike" kern="1200" cap="none" spc="0" normalizeH="0" baseline="0" noProof="0" dirty="0">
                <a:ln>
                  <a:noFill/>
                </a:ln>
                <a:effectLst/>
                <a:uLnTx/>
                <a:uFillTx/>
                <a:latin typeface="Arial"/>
                <a:ea typeface="ＭＳ Ｐゴシック"/>
                <a:cs typeface="Arial"/>
              </a:rPr>
              <a:t> An algorithm is also generally expected to be effective. This means that all of the operations to be performed in the algorithm must be sufficiently basic that they can in principle be done exactly and in a finite length of time.</a:t>
            </a:r>
          </a:p>
        </p:txBody>
      </p:sp>
      <p:pic>
        <p:nvPicPr>
          <p:cNvPr id="2" name="Audio 1">
            <a:hlinkClick r:id="" action="ppaction://media"/>
            <a:extLst>
              <a:ext uri="{FF2B5EF4-FFF2-40B4-BE49-F238E27FC236}">
                <a16:creationId xmlns:a16="http://schemas.microsoft.com/office/drawing/2014/main" id="{32BEF5E8-C50D-4A7A-BC9C-D7B4188F47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85174793"/>
      </p:ext>
    </p:extLst>
  </p:cSld>
  <p:clrMapOvr>
    <a:masterClrMapping/>
  </p:clrMapOvr>
  <mc:AlternateContent xmlns:mc="http://schemas.openxmlformats.org/markup-compatibility/2006">
    <mc:Choice xmlns:p14="http://schemas.microsoft.com/office/powerpoint/2010/main" Requires="p14">
      <p:transition spd="slow" p14:dur="2000" advTm="47843"/>
    </mc:Choice>
    <mc:Fallback>
      <p:transition spd="slow" advTm="4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lang="en-US" sz="2000" dirty="0">
                <a:solidFill>
                  <a:prstClr val="black"/>
                </a:solidFill>
                <a:latin typeface="Arial"/>
                <a:ea typeface="ＭＳ Ｐゴシック"/>
                <a:cs typeface="Arial"/>
              </a:rPr>
              <a:t>Because algorithms are written by humans, </a:t>
            </a:r>
            <a:r>
              <a:rPr lang="en-US" sz="2000" dirty="0">
                <a:solidFill>
                  <a:prstClr val="black"/>
                </a:solidFill>
                <a:highlight>
                  <a:srgbClr val="00FF00"/>
                </a:highlight>
                <a:latin typeface="Arial"/>
                <a:ea typeface="ＭＳ Ｐゴシック"/>
                <a:cs typeface="Arial"/>
              </a:rPr>
              <a:t>bias may be intentionally or unintentionally present. Biased algorithms can cause serious harm to people</a:t>
            </a:r>
            <a:r>
              <a:rPr lang="en-US" sz="2000" dirty="0">
                <a:solidFill>
                  <a:prstClr val="black"/>
                </a:solidFill>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You can't trust everything to Artificial Intelligence. When Amazon used AI for recruiting new developers and other techies, it later realised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the algorithm was filtering out women in favor of men</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Hmmm.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 study from MIT found that gender classification systems sold by several major tech companies had an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error rate as much as 34.4 percentage points higher for darker-skinned females than lighter-skinned males</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t>
            </a:r>
          </a:p>
        </p:txBody>
      </p:sp>
      <p:sp>
        <p:nvSpPr>
          <p:cNvPr id="5" name="TextBox 4">
            <a:extLst>
              <a:ext uri="{FF2B5EF4-FFF2-40B4-BE49-F238E27FC236}">
                <a16:creationId xmlns:a16="http://schemas.microsoft.com/office/drawing/2014/main" id="{23D60B5F-8E7A-4116-82BD-6242761C8B04}"/>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Algorithms / </a:t>
            </a: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The Good</a:t>
            </a:r>
            <a:r>
              <a:rPr lang="en-US" sz="3600" dirty="0">
                <a:solidFill>
                  <a:prstClr val="white"/>
                </a:solidFill>
                <a:latin typeface="Arial" charset="0"/>
                <a:ea typeface="ＭＳ Ｐゴシック"/>
              </a:rPr>
              <a:t> &amp; </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The Bad</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t>
            </a:r>
            <a:endPar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endParaRPr>
          </a:p>
        </p:txBody>
      </p:sp>
      <p:pic>
        <p:nvPicPr>
          <p:cNvPr id="2" name="Audio 1">
            <a:hlinkClick r:id="" action="ppaction://media"/>
            <a:extLst>
              <a:ext uri="{FF2B5EF4-FFF2-40B4-BE49-F238E27FC236}">
                <a16:creationId xmlns:a16="http://schemas.microsoft.com/office/drawing/2014/main" id="{48E6A4DB-0C0C-4DAC-B8BA-F168BD597F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44231922"/>
      </p:ext>
    </p:extLst>
  </p:cSld>
  <p:clrMapOvr>
    <a:masterClrMapping/>
  </p:clrMapOvr>
  <mc:AlternateContent xmlns:mc="http://schemas.openxmlformats.org/markup-compatibility/2006">
    <mc:Choice xmlns:p14="http://schemas.microsoft.com/office/powerpoint/2010/main" Requires="p14">
      <p:transition spd="slow" p14:dur="2000" advTm="53921"/>
    </mc:Choice>
    <mc:Fallback>
      <p:transition spd="slow" advTm="53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325CE-436B-4419-B38C-41FD80459003}"/>
              </a:ext>
            </a:extLst>
          </p:cNvPr>
          <p:cNvSpPr txBox="1"/>
          <p:nvPr/>
        </p:nvSpPr>
        <p:spPr>
          <a:xfrm>
            <a:off x="476769" y="1583455"/>
            <a:ext cx="11202263" cy="511364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Already in use in several US states, PredPol is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an algorithm designed to predict when and where crimes will take place, with the aim of helping to reduce human bias in policing</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But in 2016, the Human Rights Data Analysis Group found that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the software could lead police to unfairly target certain neighbourhoods</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Sometimes artificial intelligence feeds back to heighten human bias. In October 2017,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police in Israel arrested a Palestinian worker who had posted a picture of himself on Facebook posing by a bulldozer with the caption “attack them” in Hebrew</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Only he hadn’t: the Arabic for “good morning” and “attack them” are very similar, and Facebook’s automatic translation software chose the wrong one</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The man was questioned for several hours before someone spotted the mistake.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Facebook was quick to apologise.</a:t>
            </a:r>
          </a:p>
        </p:txBody>
      </p:sp>
      <p:sp>
        <p:nvSpPr>
          <p:cNvPr id="6" name="TextBox 5">
            <a:extLst>
              <a:ext uri="{FF2B5EF4-FFF2-40B4-BE49-F238E27FC236}">
                <a16:creationId xmlns:a16="http://schemas.microsoft.com/office/drawing/2014/main" id="{32D4FC3F-9CCF-4958-8DC8-95557303CE53}"/>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Algorithms / </a:t>
            </a: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The Good</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The Bad</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Ugly</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2" name="Audio 1">
            <a:hlinkClick r:id="" action="ppaction://media"/>
            <a:extLst>
              <a:ext uri="{FF2B5EF4-FFF2-40B4-BE49-F238E27FC236}">
                <a16:creationId xmlns:a16="http://schemas.microsoft.com/office/drawing/2014/main" id="{A458B6C4-5FE7-44DA-B72F-616EC10519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08284152"/>
      </p:ext>
    </p:extLst>
  </p:cSld>
  <p:clrMapOvr>
    <a:masterClrMapping/>
  </p:clrMapOvr>
  <mc:AlternateContent xmlns:mc="http://schemas.openxmlformats.org/markup-compatibility/2006">
    <mc:Choice xmlns:p14="http://schemas.microsoft.com/office/powerpoint/2010/main" Requires="p14">
      <p:transition spd="slow" p14:dur="2000" advTm="114230"/>
    </mc:Choice>
    <mc:Fallback>
      <p:transition spd="slow" advTm="114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C9A8AF5-DF4D-4435-97FC-1EFE4FF865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13721647"/>
      </p:ext>
    </p:extLst>
  </p:cSld>
  <p:clrMapOvr>
    <a:masterClrMapping/>
  </p:clrMapOvr>
  <p:transition advTm="100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5225405" y="4530710"/>
            <a:ext cx="2038350" cy="2038350"/>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582140"/>
            <a:ext cx="9503940" cy="2805320"/>
          </a:xfrm>
          <a:prstGeom prst="rect">
            <a:avLst/>
          </a:prstGeom>
          <a:noFill/>
        </p:spPr>
        <p:txBody>
          <a:bodyPr wrap="square" rtlCol="0">
            <a:spAutoFit/>
          </a:bodyPr>
          <a:lstStyle/>
          <a:p>
            <a:pPr fontAlgn="base">
              <a:lnSpc>
                <a:spcPct val="150000"/>
              </a:lnSpc>
              <a:spcBef>
                <a:spcPct val="0"/>
              </a:spcBef>
              <a:spcAft>
                <a:spcPct val="0"/>
              </a:spcAft>
            </a:pPr>
            <a:r>
              <a:rPr lang="en-AU" sz="2000" dirty="0">
                <a:highlight>
                  <a:srgbClr val="00FF00"/>
                </a:highlight>
                <a:latin typeface="Arial" charset="0"/>
                <a:ea typeface="ＭＳ Ｐゴシック"/>
              </a:rPr>
              <a:t>What we will be covering</a:t>
            </a:r>
          </a:p>
          <a:p>
            <a:pPr fontAlgn="base">
              <a:lnSpc>
                <a:spcPct val="150000"/>
              </a:lnSpc>
              <a:spcBef>
                <a:spcPct val="0"/>
              </a:spcBef>
              <a:spcAft>
                <a:spcPct val="0"/>
              </a:spcAft>
            </a:pPr>
            <a:endParaRPr lang="en-AU" sz="2000" dirty="0">
              <a:highlight>
                <a:srgbClr val="00FF00"/>
              </a:highlight>
              <a:latin typeface="Arial" charset="0"/>
              <a:ea typeface="ＭＳ Ｐゴシック"/>
            </a:endParaRP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Data Ethics</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Data-Information-Knowledge-Wisdom and Ackoff’s Pyramid</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Big Data &amp; the Data Deluge</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Algorithms &amp; Algorithmic Bias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roadmap</a:t>
            </a:r>
            <a:r>
              <a:rPr lang="en-US" sz="3600" dirty="0">
                <a:solidFill>
                  <a:srgbClr val="FF0000"/>
                </a:solidFill>
                <a:latin typeface="Arial" charset="0"/>
                <a:ea typeface="ＭＳ Ｐゴシック"/>
              </a:rPr>
              <a:t>.</a:t>
            </a:r>
          </a:p>
        </p:txBody>
      </p:sp>
      <p:pic>
        <p:nvPicPr>
          <p:cNvPr id="7" name="Picture 6">
            <a:extLst>
              <a:ext uri="{FF2B5EF4-FFF2-40B4-BE49-F238E27FC236}">
                <a16:creationId xmlns:a16="http://schemas.microsoft.com/office/drawing/2014/main" id="{886F4124-E748-40C6-8174-D3FFB4D1AE53}"/>
              </a:ext>
            </a:extLst>
          </p:cNvPr>
          <p:cNvPicPr>
            <a:picLocks noChangeAspect="1"/>
          </p:cNvPicPr>
          <p:nvPr/>
        </p:nvPicPr>
        <p:blipFill>
          <a:blip r:embed="rId5"/>
          <a:stretch>
            <a:fillRect/>
          </a:stretch>
        </p:blipFill>
        <p:spPr>
          <a:xfrm>
            <a:off x="8047689" y="1492771"/>
            <a:ext cx="4144311" cy="3692687"/>
          </a:xfrm>
          <a:prstGeom prst="rect">
            <a:avLst/>
          </a:prstGeom>
        </p:spPr>
      </p:pic>
      <p:pic>
        <p:nvPicPr>
          <p:cNvPr id="4" name="Audio 3">
            <a:hlinkClick r:id="" action="ppaction://media"/>
            <a:extLst>
              <a:ext uri="{FF2B5EF4-FFF2-40B4-BE49-F238E27FC236}">
                <a16:creationId xmlns:a16="http://schemas.microsoft.com/office/drawing/2014/main" id="{381DC98F-E9FE-461A-96B8-DF97F1822E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9541655"/>
      </p:ext>
    </p:extLst>
  </p:cSld>
  <p:clrMapOvr>
    <a:masterClrMapping/>
  </p:clrMapOvr>
  <mc:AlternateContent xmlns:mc="http://schemas.openxmlformats.org/markup-compatibility/2006">
    <mc:Choice xmlns:p14="http://schemas.microsoft.com/office/powerpoint/2010/main" Requires="p14">
      <p:transition spd="slow" p14:dur="2000" advTm="59717"/>
    </mc:Choice>
    <mc:Fallback>
      <p:transition spd="slow" advTm="5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4" y="1624640"/>
            <a:ext cx="11542290" cy="4190314"/>
          </a:xfrm>
          <a:prstGeom prst="rect">
            <a:avLst/>
          </a:prstGeom>
          <a:noFill/>
        </p:spPr>
        <p:txBody>
          <a:bodyPr wrap="square" rtlCol="0">
            <a:spAutoFit/>
          </a:bodyPr>
          <a:lstStyle/>
          <a:p>
            <a:pPr fontAlgn="base">
              <a:lnSpc>
                <a:spcPct val="150000"/>
              </a:lnSpc>
              <a:spcBef>
                <a:spcPct val="0"/>
              </a:spcBef>
              <a:spcAft>
                <a:spcPct val="0"/>
              </a:spcAft>
            </a:pPr>
            <a:r>
              <a:rPr lang="en-AU" sz="2000" dirty="0">
                <a:highlight>
                  <a:srgbClr val="00FF00"/>
                </a:highlight>
                <a:latin typeface="Arial" charset="0"/>
                <a:ea typeface="ＭＳ Ｐゴシック"/>
              </a:rPr>
              <a:t>Objectives of this session</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Define Data Ethics</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Describe applied examples of data ethics for ICT professionals</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Explore issues around Artificial Intelligence (AI) and Algorithms</a:t>
            </a:r>
          </a:p>
          <a:p>
            <a:pPr marL="742950" lvl="1" indent="-285750" fontAlgn="base">
              <a:lnSpc>
                <a:spcPct val="150000"/>
              </a:lnSpc>
              <a:spcBef>
                <a:spcPct val="0"/>
              </a:spcBef>
              <a:spcAft>
                <a:spcPct val="0"/>
              </a:spcAft>
              <a:buFont typeface="Arial" panose="020B0604020202020204" pitchFamily="34" charset="0"/>
              <a:buChar char="•"/>
            </a:pPr>
            <a:r>
              <a:rPr lang="en-US" dirty="0">
                <a:solidFill>
                  <a:prstClr val="black"/>
                </a:solidFill>
                <a:latin typeface="Arial" charset="0"/>
                <a:ea typeface="ＭＳ Ｐゴシック"/>
              </a:rPr>
              <a:t>Focus on the Trolley Problem and MIT’s ‘The Moral Machine’ </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Identify useful tools for dealing with data ethics</a:t>
            </a:r>
          </a:p>
          <a:p>
            <a:pPr marL="800100" lvl="1" indent="-342900" fontAlgn="base">
              <a:lnSpc>
                <a:spcPct val="150000"/>
              </a:lnSpc>
              <a:spcBef>
                <a:spcPct val="0"/>
              </a:spcBef>
              <a:spcAft>
                <a:spcPct val="0"/>
              </a:spcAft>
              <a:buFont typeface="Arial" panose="020B0604020202020204" pitchFamily="34" charset="0"/>
              <a:buChar char="•"/>
            </a:pPr>
            <a:r>
              <a:rPr lang="en-US" dirty="0">
                <a:solidFill>
                  <a:prstClr val="black"/>
                </a:solidFill>
                <a:latin typeface="Arial" charset="0"/>
                <a:ea typeface="ＭＳ Ｐゴシック"/>
              </a:rPr>
              <a:t>Data Ethics Canvas</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Identify areas for further exploration in your own time</a:t>
            </a:r>
          </a:p>
          <a:p>
            <a:pPr marL="342900" indent="-342900" fontAlgn="base">
              <a:lnSpc>
                <a:spcPct val="150000"/>
              </a:lnSpc>
              <a:spcBef>
                <a:spcPct val="0"/>
              </a:spcBef>
              <a:spcAft>
                <a:spcPct val="0"/>
              </a:spcAft>
              <a:buFont typeface="Courier New" panose="02070309020205020404" pitchFamily="49" charset="0"/>
              <a:buChar char="o"/>
            </a:pPr>
            <a:r>
              <a:rPr lang="en-US" sz="2000" dirty="0">
                <a:solidFill>
                  <a:prstClr val="black"/>
                </a:solidFill>
                <a:latin typeface="Arial" charset="0"/>
                <a:ea typeface="ＭＳ Ｐゴシック"/>
              </a:rPr>
              <a:t>Be more knowledgeable at the end of the session</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objectives</a:t>
            </a:r>
            <a:r>
              <a:rPr lang="en-US" sz="3600" dirty="0">
                <a:solidFill>
                  <a:srgbClr val="FF0000"/>
                </a:solidFill>
                <a:latin typeface="Arial" charset="0"/>
                <a:ea typeface="ＭＳ Ｐゴシック"/>
              </a:rPr>
              <a:t>.</a:t>
            </a:r>
          </a:p>
        </p:txBody>
      </p:sp>
      <p:pic>
        <p:nvPicPr>
          <p:cNvPr id="6" name="Picture 5">
            <a:extLst>
              <a:ext uri="{FF2B5EF4-FFF2-40B4-BE49-F238E27FC236}">
                <a16:creationId xmlns:a16="http://schemas.microsoft.com/office/drawing/2014/main" id="{1EA19843-B002-4B0D-A022-9835E591E901}"/>
              </a:ext>
            </a:extLst>
          </p:cNvPr>
          <p:cNvPicPr>
            <a:picLocks noChangeAspect="1"/>
          </p:cNvPicPr>
          <p:nvPr/>
        </p:nvPicPr>
        <p:blipFill>
          <a:blip r:embed="rId4"/>
          <a:stretch>
            <a:fillRect/>
          </a:stretch>
        </p:blipFill>
        <p:spPr>
          <a:xfrm>
            <a:off x="10368896" y="5092699"/>
            <a:ext cx="1680227" cy="1680227"/>
          </a:xfrm>
          <a:prstGeom prst="rect">
            <a:avLst/>
          </a:prstGeom>
        </p:spPr>
      </p:pic>
      <p:pic>
        <p:nvPicPr>
          <p:cNvPr id="4" name="Audio 3">
            <a:hlinkClick r:id="" action="ppaction://media"/>
            <a:extLst>
              <a:ext uri="{FF2B5EF4-FFF2-40B4-BE49-F238E27FC236}">
                <a16:creationId xmlns:a16="http://schemas.microsoft.com/office/drawing/2014/main" id="{512E2BA7-4EED-4B8F-AD45-EAB1A39B0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44402586"/>
      </p:ext>
    </p:extLst>
  </p:cSld>
  <p:clrMapOvr>
    <a:masterClrMapping/>
  </p:clrMapOvr>
  <mc:AlternateContent xmlns:mc="http://schemas.openxmlformats.org/markup-compatibility/2006">
    <mc:Choice xmlns:p14="http://schemas.microsoft.com/office/powerpoint/2010/main" Requires="p14">
      <p:transition spd="slow" p14:dur="2000" advTm="40554"/>
    </mc:Choice>
    <mc:Fallback>
      <p:transition spd="slow" advTm="40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10368896" y="5092699"/>
            <a:ext cx="1680227" cy="1680227"/>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584332"/>
            <a:ext cx="11542290" cy="5159810"/>
          </a:xfrm>
          <a:prstGeom prst="rect">
            <a:avLst/>
          </a:prstGeom>
          <a:noFill/>
        </p:spPr>
        <p:txBody>
          <a:bodyPr wrap="square" rtlCol="0">
            <a:spAutoFit/>
          </a:bodyPr>
          <a:lstStyle/>
          <a:p>
            <a:pPr fontAlgn="base">
              <a:lnSpc>
                <a:spcPct val="150000"/>
              </a:lnSpc>
              <a:spcBef>
                <a:spcPct val="0"/>
              </a:spcBef>
              <a:spcAft>
                <a:spcPct val="0"/>
              </a:spcAft>
            </a:pPr>
            <a:r>
              <a:rPr lang="en-AU" sz="2000" dirty="0">
                <a:highlight>
                  <a:srgbClr val="00FF00"/>
                </a:highlight>
                <a:latin typeface="Arial" charset="0"/>
                <a:ea typeface="ＭＳ Ｐゴシック"/>
              </a:rPr>
              <a:t>Unit Learning Outcomes (ULOs).</a:t>
            </a:r>
          </a:p>
          <a:p>
            <a:pPr fontAlgn="base">
              <a:lnSpc>
                <a:spcPct val="150000"/>
              </a:lnSpc>
              <a:spcBef>
                <a:spcPct val="0"/>
              </a:spcBef>
              <a:spcAft>
                <a:spcPct val="0"/>
              </a:spcAft>
            </a:pPr>
            <a:r>
              <a:rPr kumimoji="0" lang="en-US" sz="2000" b="0" i="0" u="none" strike="noStrike" kern="1200" cap="none" spc="0" normalizeH="0" baseline="0" noProof="0" dirty="0">
                <a:ln>
                  <a:noFill/>
                </a:ln>
                <a:solidFill>
                  <a:prstClr val="black"/>
                </a:solidFill>
                <a:uLnTx/>
                <a:uFillTx/>
                <a:latin typeface="Arial"/>
                <a:ea typeface="ＭＳ Ｐゴシック"/>
                <a:cs typeface="Arial"/>
              </a:rPr>
              <a:t>2. Evaluate the role of standards, codes of conduct and legislative/regulatory obligations on the level of professionalism of the ICT industry</a:t>
            </a:r>
          </a:p>
          <a:p>
            <a:pPr fontAlgn="base">
              <a:lnSpc>
                <a:spcPct val="150000"/>
              </a:lnSpc>
              <a:spcBef>
                <a:spcPct val="0"/>
              </a:spcBef>
              <a:spcAft>
                <a:spcPct val="0"/>
              </a:spcAft>
            </a:pPr>
            <a:r>
              <a:rPr kumimoji="0" lang="en-US" sz="2000" b="0" i="0" u="none" strike="noStrike" kern="1200" cap="none" spc="0" normalizeH="0" baseline="0" noProof="0" dirty="0">
                <a:ln>
                  <a:noFill/>
                </a:ln>
                <a:solidFill>
                  <a:prstClr val="black"/>
                </a:solidFill>
                <a:uLnTx/>
                <a:uFillTx/>
                <a:latin typeface="Arial"/>
                <a:ea typeface="ＭＳ Ｐゴシック"/>
                <a:cs typeface="Arial"/>
              </a:rPr>
              <a:t>3. Review the roles and responsibilities of ICT professionals in organisations and society from a range of perspectives such as work-life balance, mentoring and life-long learning</a:t>
            </a:r>
          </a:p>
          <a:p>
            <a:pPr fontAlgn="base">
              <a:lnSpc>
                <a:spcPct val="150000"/>
              </a:lnSpc>
              <a:spcBef>
                <a:spcPct val="0"/>
              </a:spcBef>
              <a:spcAft>
                <a:spcPct val="0"/>
              </a:spcAft>
            </a:pPr>
            <a:endParaRPr kumimoji="0" lang="en-US" sz="1400" b="0" i="0" u="none" strike="noStrike" kern="1200" cap="none" spc="0" normalizeH="0" baseline="0" noProof="0" dirty="0">
              <a:ln>
                <a:noFill/>
              </a:ln>
              <a:solidFill>
                <a:prstClr val="black"/>
              </a:solidFill>
              <a:uLnTx/>
              <a:uFillTx/>
              <a:latin typeface="Arial"/>
              <a:ea typeface="ＭＳ Ｐゴシック"/>
              <a:cs typeface="Arial"/>
            </a:endParaRPr>
          </a:p>
          <a:p>
            <a:pPr fontAlgn="base">
              <a:lnSpc>
                <a:spcPct val="150000"/>
              </a:lnSpc>
              <a:spcBef>
                <a:spcPct val="0"/>
              </a:spcBef>
              <a:spcAft>
                <a:spcPct val="0"/>
              </a:spcAft>
            </a:pPr>
            <a:r>
              <a:rPr lang="en-AU" sz="2000" dirty="0">
                <a:highlight>
                  <a:srgbClr val="00FF00"/>
                </a:highlight>
                <a:latin typeface="Arial" charset="0"/>
                <a:ea typeface="ＭＳ Ｐゴシック"/>
              </a:rPr>
              <a:t>What you need to do with this recorded presentation</a:t>
            </a:r>
            <a:r>
              <a:rPr lang="en-AU" sz="2000" i="1" dirty="0">
                <a:highlight>
                  <a:srgbClr val="00FF00"/>
                </a:highlight>
                <a:latin typeface="Arial" charset="0"/>
                <a:ea typeface="ＭＳ Ｐゴシック"/>
              </a:rPr>
              <a:t>.</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Watch, reflect and take your own notes in prep for the weekly live catchups or post into the general discussion board threads.</a:t>
            </a:r>
          </a:p>
          <a:p>
            <a:pPr marL="285750" indent="-285750" fontAlgn="base">
              <a:lnSpc>
                <a:spcPct val="150000"/>
              </a:lnSpc>
              <a:spcBef>
                <a:spcPct val="0"/>
              </a:spcBef>
              <a:spcAft>
                <a:spcPct val="0"/>
              </a:spcAft>
              <a:buFont typeface="Arial" panose="020B0604020202020204" pitchFamily="34" charset="0"/>
              <a:buChar char="•"/>
            </a:pPr>
            <a:endParaRPr lang="en-AU" sz="800" dirty="0">
              <a:solidFill>
                <a:prstClr val="black"/>
              </a:solidFill>
              <a:latin typeface="Arial" charset="0"/>
              <a:ea typeface="ＭＳ Ｐゴシック"/>
            </a:endParaRPr>
          </a:p>
          <a:p>
            <a:pPr fontAlgn="base">
              <a:lnSpc>
                <a:spcPct val="150000"/>
              </a:lnSpc>
              <a:spcBef>
                <a:spcPct val="0"/>
              </a:spcBef>
              <a:spcAft>
                <a:spcPct val="0"/>
              </a:spcAft>
            </a:pPr>
            <a:r>
              <a:rPr lang="en-AU" sz="2000" dirty="0">
                <a:highlight>
                  <a:srgbClr val="00FF00"/>
                </a:highlight>
                <a:latin typeface="Arial" charset="0"/>
                <a:ea typeface="ＭＳ Ｐゴシック"/>
              </a:rPr>
              <a:t>How long will this task take.  </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charset="0"/>
                <a:ea typeface="ＭＳ Ｐゴシック"/>
              </a:rPr>
              <a:t>This task will </a:t>
            </a:r>
            <a:r>
              <a:rPr lang="en-AU" sz="2000" dirty="0">
                <a:latin typeface="Arial" charset="0"/>
                <a:ea typeface="ＭＳ Ｐゴシック"/>
              </a:rPr>
              <a:t>take approx. 40 minutes to complete</a:t>
            </a:r>
            <a:r>
              <a:rPr lang="en-AU" sz="2000" dirty="0">
                <a:solidFill>
                  <a:prstClr val="black"/>
                </a:solidFill>
                <a:latin typeface="Arial" charset="0"/>
                <a:ea typeface="ＭＳ Ｐゴシック"/>
              </a:rPr>
              <a:t>.</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ULOs</a:t>
            </a:r>
            <a:r>
              <a:rPr lang="en-US" sz="3600" dirty="0">
                <a:solidFill>
                  <a:srgbClr val="FF0000"/>
                </a:solidFill>
                <a:latin typeface="Arial" charset="0"/>
                <a:ea typeface="ＭＳ Ｐゴシック"/>
              </a:rPr>
              <a:t>.</a:t>
            </a:r>
          </a:p>
        </p:txBody>
      </p:sp>
      <p:pic>
        <p:nvPicPr>
          <p:cNvPr id="2" name="Audio 1">
            <a:hlinkClick r:id="" action="ppaction://media"/>
            <a:extLst>
              <a:ext uri="{FF2B5EF4-FFF2-40B4-BE49-F238E27FC236}">
                <a16:creationId xmlns:a16="http://schemas.microsoft.com/office/drawing/2014/main" id="{25303306-11DF-463D-98B2-B6E86E400D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80581917"/>
      </p:ext>
    </p:extLst>
  </p:cSld>
  <p:clrMapOvr>
    <a:masterClrMapping/>
  </p:clrMapOvr>
  <mc:AlternateContent xmlns:mc="http://schemas.openxmlformats.org/markup-compatibility/2006">
    <mc:Choice xmlns:p14="http://schemas.microsoft.com/office/powerpoint/2010/main" Requires="p14">
      <p:transition spd="slow" p14:dur="2000" advTm="17343"/>
    </mc:Choice>
    <mc:Fallback>
      <p:transition spd="slow" advTm="17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786A6-21FF-474E-960E-D9755D5EE44C}"/>
              </a:ext>
            </a:extLst>
          </p:cNvPr>
          <p:cNvPicPr>
            <a:picLocks noChangeAspect="1"/>
          </p:cNvPicPr>
          <p:nvPr/>
        </p:nvPicPr>
        <p:blipFill>
          <a:blip r:embed="rId5"/>
          <a:stretch>
            <a:fillRect/>
          </a:stretch>
        </p:blipFill>
        <p:spPr>
          <a:xfrm>
            <a:off x="371707" y="11697"/>
            <a:ext cx="8385717" cy="6865028"/>
          </a:xfrm>
          <a:prstGeom prst="rect">
            <a:avLst/>
          </a:prstGeom>
        </p:spPr>
      </p:pic>
      <p:pic>
        <p:nvPicPr>
          <p:cNvPr id="6" name="Picture 5">
            <a:extLst>
              <a:ext uri="{FF2B5EF4-FFF2-40B4-BE49-F238E27FC236}">
                <a16:creationId xmlns:a16="http://schemas.microsoft.com/office/drawing/2014/main" id="{A1A27115-ADA7-4DAE-A64A-5AACDC054127}"/>
              </a:ext>
            </a:extLst>
          </p:cNvPr>
          <p:cNvPicPr>
            <a:picLocks noChangeAspect="1"/>
          </p:cNvPicPr>
          <p:nvPr/>
        </p:nvPicPr>
        <p:blipFill>
          <a:blip r:embed="rId6"/>
          <a:stretch>
            <a:fillRect/>
          </a:stretch>
        </p:blipFill>
        <p:spPr>
          <a:xfrm>
            <a:off x="9727580" y="11697"/>
            <a:ext cx="2464420" cy="6853303"/>
          </a:xfrm>
          <a:prstGeom prst="rect">
            <a:avLst/>
          </a:prstGeom>
        </p:spPr>
      </p:pic>
      <p:pic>
        <p:nvPicPr>
          <p:cNvPr id="7" name="Picture 6">
            <a:extLst>
              <a:ext uri="{FF2B5EF4-FFF2-40B4-BE49-F238E27FC236}">
                <a16:creationId xmlns:a16="http://schemas.microsoft.com/office/drawing/2014/main" id="{568998EF-3EEE-4982-9908-D5C13A51968D}"/>
              </a:ext>
            </a:extLst>
          </p:cNvPr>
          <p:cNvPicPr>
            <a:picLocks noChangeAspect="1"/>
          </p:cNvPicPr>
          <p:nvPr/>
        </p:nvPicPr>
        <p:blipFill>
          <a:blip r:embed="rId6"/>
          <a:stretch>
            <a:fillRect/>
          </a:stretch>
        </p:blipFill>
        <p:spPr>
          <a:xfrm>
            <a:off x="0" y="11697"/>
            <a:ext cx="2464420" cy="6853303"/>
          </a:xfrm>
          <a:prstGeom prst="rect">
            <a:avLst/>
          </a:prstGeom>
        </p:spPr>
      </p:pic>
      <p:pic>
        <p:nvPicPr>
          <p:cNvPr id="1026" name="Picture 2" descr="Horizontal-Clearview-AI-Logo.png">
            <a:extLst>
              <a:ext uri="{FF2B5EF4-FFF2-40B4-BE49-F238E27FC236}">
                <a16:creationId xmlns:a16="http://schemas.microsoft.com/office/drawing/2014/main" id="{356C415D-0DE4-4946-9C61-6BE98283C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7580" y="4739493"/>
            <a:ext cx="2263234" cy="41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D0C621F-8D1C-4849-ACEA-D8AEE406DD44}"/>
              </a:ext>
            </a:extLst>
          </p:cNvPr>
          <p:cNvPicPr>
            <a:picLocks noChangeAspect="1"/>
          </p:cNvPicPr>
          <p:nvPr/>
        </p:nvPicPr>
        <p:blipFill>
          <a:blip r:embed="rId8"/>
          <a:stretch>
            <a:fillRect/>
          </a:stretch>
        </p:blipFill>
        <p:spPr>
          <a:xfrm>
            <a:off x="9727580" y="5282831"/>
            <a:ext cx="2263233" cy="1418505"/>
          </a:xfrm>
          <a:prstGeom prst="rect">
            <a:avLst/>
          </a:prstGeom>
        </p:spPr>
      </p:pic>
      <p:pic>
        <p:nvPicPr>
          <p:cNvPr id="11" name="Picture 10">
            <a:extLst>
              <a:ext uri="{FF2B5EF4-FFF2-40B4-BE49-F238E27FC236}">
                <a16:creationId xmlns:a16="http://schemas.microsoft.com/office/drawing/2014/main" id="{4AE0CE4D-2AD7-4398-A313-C6D96DBBCF05}"/>
              </a:ext>
            </a:extLst>
          </p:cNvPr>
          <p:cNvPicPr>
            <a:picLocks noChangeAspect="1"/>
          </p:cNvPicPr>
          <p:nvPr/>
        </p:nvPicPr>
        <p:blipFill>
          <a:blip r:embed="rId6"/>
          <a:stretch>
            <a:fillRect/>
          </a:stretch>
        </p:blipFill>
        <p:spPr>
          <a:xfrm>
            <a:off x="7883912" y="0"/>
            <a:ext cx="1843668" cy="6876725"/>
          </a:xfrm>
          <a:prstGeom prst="rect">
            <a:avLst/>
          </a:prstGeom>
        </p:spPr>
      </p:pic>
      <p:pic>
        <p:nvPicPr>
          <p:cNvPr id="2" name="Audio 1">
            <a:hlinkClick r:id="" action="ppaction://media"/>
            <a:extLst>
              <a:ext uri="{FF2B5EF4-FFF2-40B4-BE49-F238E27FC236}">
                <a16:creationId xmlns:a16="http://schemas.microsoft.com/office/drawing/2014/main" id="{1BAFA128-5783-4807-830F-A66DEF3D277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07419955"/>
      </p:ext>
    </p:extLst>
  </p:cSld>
  <p:clrMapOvr>
    <a:masterClrMapping/>
  </p:clrMapOvr>
  <mc:AlternateContent xmlns:mc="http://schemas.openxmlformats.org/markup-compatibility/2006">
    <mc:Choice xmlns:p14="http://schemas.microsoft.com/office/powerpoint/2010/main" Requires="p14">
      <p:transition spd="slow" p14:dur="2000" advTm="130559"/>
    </mc:Choice>
    <mc:Fallback>
      <p:transition spd="slow" advTm="13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Arial" charset="0"/>
                <a:ea typeface="ＭＳ Ｐゴシック"/>
                <a:cs typeface="+mn-cs"/>
              </a:rPr>
              <a:t> Data Ethics Defined</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Data ethics </a:t>
            </a:r>
            <a:r>
              <a:rPr kumimoji="0" lang="en-US" sz="2000" b="0" i="0" u="none" strike="noStrike" kern="1200" cap="none" spc="0" normalizeH="0" baseline="0" noProof="0" dirty="0">
                <a:ln>
                  <a:noFill/>
                </a:ln>
                <a:effectLst/>
                <a:highlight>
                  <a:srgbClr val="00FF00"/>
                </a:highlight>
                <a:uLnTx/>
                <a:uFillTx/>
                <a:latin typeface="Arial"/>
                <a:ea typeface="ＭＳ Ｐゴシック"/>
                <a:cs typeface="Arial"/>
              </a:rPr>
              <a:t>encompasses the moral obligations of gathering, protecting, and using personally identifiable information and how it affects individuals</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lang="en-US" sz="2000" dirty="0">
                <a:solidFill>
                  <a:prstClr val="black"/>
                </a:solidFill>
                <a:latin typeface="Arial"/>
                <a:ea typeface="ＭＳ Ｐゴシック"/>
                <a:cs typeface="Arial"/>
              </a:rPr>
              <a:t>Responsible</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and sustainable use of data.</a:t>
            </a:r>
          </a:p>
          <a:p>
            <a:pPr marL="342900" lvl="0" indent="-342900" fontAlgn="base">
              <a:lnSpc>
                <a:spcPct val="150000"/>
              </a:lnSpc>
              <a:spcBef>
                <a:spcPct val="0"/>
              </a:spcBef>
              <a:spcAft>
                <a:spcPct val="0"/>
              </a:spcAft>
              <a:buFont typeface="Courier New" panose="02070309020205020404" pitchFamily="49" charset="0"/>
              <a:buChar char="o"/>
              <a:defRPr/>
            </a:pPr>
            <a:r>
              <a:rPr lang="en-AU" sz="2000" dirty="0">
                <a:solidFill>
                  <a:prstClr val="black"/>
                </a:solidFill>
                <a:latin typeface="Arial"/>
                <a:ea typeface="ＭＳ Ｐゴシック"/>
                <a:cs typeface="Arial"/>
              </a:rPr>
              <a:t>Considerable debate, both philosophical and legal, about the right, legitimate, and proper ways to use such data (Hand 2018).</a:t>
            </a:r>
            <a:endParaRPr lang="en-US" sz="2000" dirty="0">
              <a:solidFill>
                <a:prstClr val="black"/>
              </a:solidFill>
              <a:latin typeface="Arial"/>
              <a:ea typeface="ＭＳ Ｐゴシック"/>
              <a:cs typeface="Arial"/>
            </a:endParaRPr>
          </a:p>
          <a:p>
            <a:pPr marL="342900" lvl="0" indent="-342900" fontAlgn="base">
              <a:lnSpc>
                <a:spcPct val="150000"/>
              </a:lnSpc>
              <a:spcBef>
                <a:spcPct val="0"/>
              </a:spcBef>
              <a:spcAft>
                <a:spcPct val="0"/>
              </a:spcAft>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Data ethics asks,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“Is this the right thing to do?” and “Can we do better?”</a:t>
            </a:r>
          </a:p>
          <a:p>
            <a:pPr marL="342900" lvl="0" indent="-342900" fontAlgn="base">
              <a:lnSpc>
                <a:spcPct val="150000"/>
              </a:lnSpc>
              <a:spcBef>
                <a:spcPct val="0"/>
              </a:spcBef>
              <a:spcAft>
                <a:spcPct val="0"/>
              </a:spcAft>
              <a:buFont typeface="Courier New" panose="02070309020205020404" pitchFamily="49" charset="0"/>
              <a:buChar char="o"/>
              <a:defRPr/>
            </a:pPr>
            <a:r>
              <a:rPr lang="en-AU" sz="2000" dirty="0">
                <a:solidFill>
                  <a:prstClr val="black"/>
                </a:solidFill>
                <a:latin typeface="Arial"/>
                <a:ea typeface="ＭＳ Ｐゴシック"/>
                <a:cs typeface="Arial"/>
              </a:rPr>
              <a:t>In considering ethical matters, we must consider both current and future uses of data (Hand 2018).</a:t>
            </a: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D2543119-12D7-496E-836C-F057089A32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87400769"/>
      </p:ext>
    </p:extLst>
  </p:cSld>
  <p:clrMapOvr>
    <a:masterClrMapping/>
  </p:clrMapOvr>
  <mc:AlternateContent xmlns:mc="http://schemas.openxmlformats.org/markup-compatibility/2006">
    <mc:Choice xmlns:p14="http://schemas.microsoft.com/office/powerpoint/2010/main" Requires="p14">
      <p:transition spd="slow" p14:dur="2000" advTm="94341"/>
    </mc:Choice>
    <mc:Fallback>
      <p:transition spd="slow" advTm="9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Data’s primary purpose</a:t>
            </a:r>
            <a:r>
              <a:rPr lang="en-US" sz="3600" dirty="0">
                <a:solidFill>
                  <a:srgbClr val="FF0000"/>
                </a:solidFill>
                <a:latin typeface="Arial" charset="0"/>
                <a:ea typeface="ＭＳ Ｐゴシック"/>
              </a:rPr>
              <a:t>.</a:t>
            </a:r>
            <a:endParaRPr lang="en-US" sz="3600" dirty="0">
              <a:solidFill>
                <a:srgbClr val="FF0000"/>
              </a:solidFill>
              <a:highlight>
                <a:srgbClr val="FF0000"/>
              </a:highlight>
              <a:latin typeface="Arial" charset="0"/>
              <a:ea typeface="ＭＳ Ｐゴシック"/>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a:ea typeface="ＭＳ Ｐゴシック"/>
                <a:cs typeface="Arial"/>
              </a:rPr>
              <a:t>So, you’re ready to collect some data and start modeling, but how can you be sure that your data has been ethically sourced?</a:t>
            </a:r>
          </a:p>
          <a:p>
            <a:pPr marL="342900" indent="-342900" fontAlgn="base">
              <a:lnSpc>
                <a:spcPct val="150000"/>
              </a:lnSpc>
              <a:spcBef>
                <a:spcPct val="0"/>
              </a:spcBef>
              <a:spcAft>
                <a:spcPct val="0"/>
              </a:spcAft>
              <a:buFont typeface="Courier New" panose="02070309020205020404" pitchFamily="49" charset="0"/>
              <a:buChar char="o"/>
            </a:pPr>
            <a:endParaRPr lang="en-AU" sz="2000" dirty="0">
              <a:solidFill>
                <a:prstClr val="black"/>
              </a:solidFill>
              <a:latin typeface="Arial"/>
              <a:ea typeface="ＭＳ Ｐゴシック"/>
              <a:cs typeface="Arial"/>
            </a:endParaRP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a:ea typeface="ＭＳ Ｐゴシック"/>
                <a:cs typeface="Arial"/>
              </a:rPr>
              <a:t>The recent European Union legislation, General Data Protection Regulation (GDPR), asserts </a:t>
            </a:r>
            <a:r>
              <a:rPr lang="en-AU" sz="2000" dirty="0">
                <a:solidFill>
                  <a:prstClr val="black"/>
                </a:solidFill>
                <a:highlight>
                  <a:srgbClr val="00FF00"/>
                </a:highlight>
                <a:latin typeface="Arial"/>
                <a:ea typeface="ＭＳ Ｐゴシック"/>
                <a:cs typeface="Arial"/>
              </a:rPr>
              <a:t>no data can be collected until explicit consent for that purpose has been given and that consent can be retracted at any time</a:t>
            </a:r>
            <a:r>
              <a:rPr lang="en-AU" sz="2000" dirty="0">
                <a:solidFill>
                  <a:prstClr val="black"/>
                </a:solidFill>
                <a:latin typeface="Arial"/>
                <a:ea typeface="ＭＳ Ｐゴシック"/>
                <a:cs typeface="Arial"/>
              </a:rPr>
              <a:t>. </a:t>
            </a:r>
          </a:p>
          <a:p>
            <a:pPr marL="342900" indent="-342900" fontAlgn="base">
              <a:lnSpc>
                <a:spcPct val="150000"/>
              </a:lnSpc>
              <a:spcBef>
                <a:spcPct val="0"/>
              </a:spcBef>
              <a:spcAft>
                <a:spcPct val="0"/>
              </a:spcAft>
              <a:buFont typeface="Courier New" panose="02070309020205020404" pitchFamily="49" charset="0"/>
              <a:buChar char="o"/>
            </a:pPr>
            <a:r>
              <a:rPr lang="en-AU" sz="2000" dirty="0">
                <a:solidFill>
                  <a:prstClr val="black"/>
                </a:solidFill>
                <a:latin typeface="Arial"/>
                <a:ea typeface="ＭＳ Ｐゴシック"/>
                <a:cs typeface="Arial"/>
              </a:rPr>
              <a:t>This means that </a:t>
            </a:r>
            <a:r>
              <a:rPr lang="en-AU" sz="2000" dirty="0">
                <a:solidFill>
                  <a:prstClr val="black"/>
                </a:solidFill>
                <a:highlight>
                  <a:srgbClr val="00FF00"/>
                </a:highlight>
                <a:latin typeface="Arial"/>
                <a:ea typeface="ＭＳ Ｐゴシック"/>
                <a:cs typeface="Arial"/>
              </a:rPr>
              <a:t>one Terms of Service agreement cannot give a company free-reign over a user’s data indefinitely</a:t>
            </a:r>
            <a:r>
              <a:rPr lang="en-AU" sz="2000" dirty="0">
                <a:solidFill>
                  <a:prstClr val="black"/>
                </a:solidFill>
                <a:latin typeface="Arial"/>
                <a:ea typeface="ＭＳ Ｐゴシック"/>
                <a:cs typeface="Arial"/>
              </a:rPr>
              <a:t>.</a:t>
            </a:r>
            <a:endParaRPr lang="en-US" sz="2000" dirty="0">
              <a:solidFill>
                <a:prstClr val="black"/>
              </a:solidFill>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86EB3FBA-3A1E-421A-91EF-5121DCC0F3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35033960"/>
      </p:ext>
    </p:extLst>
  </p:cSld>
  <p:clrMapOvr>
    <a:masterClrMapping/>
  </p:clrMapOvr>
  <mc:AlternateContent xmlns:mc="http://schemas.openxmlformats.org/markup-compatibility/2006">
    <mc:Choice xmlns:p14="http://schemas.microsoft.com/office/powerpoint/2010/main" Requires="p14">
      <p:transition spd="slow" p14:dur="2000" advTm="84744"/>
    </mc:Choice>
    <mc:Fallback>
      <p:transition spd="slow" advTm="84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What’s data? There are MANY definitions</a:t>
            </a:r>
            <a:r>
              <a:rPr lang="en-US" sz="3600" dirty="0">
                <a:solidFill>
                  <a:srgbClr val="FF0000"/>
                </a:solidFill>
                <a:latin typeface="Arial" charset="0"/>
                <a:ea typeface="ＭＳ Ｐゴシック"/>
              </a:rPr>
              <a:t>.</a:t>
            </a:r>
            <a:endParaRPr lang="en-US" sz="3600" dirty="0">
              <a:solidFill>
                <a:srgbClr val="FF0000"/>
              </a:solidFill>
              <a:highlight>
                <a:srgbClr val="FF0000"/>
              </a:highlight>
              <a:latin typeface="Arial" charset="0"/>
              <a:ea typeface="ＭＳ Ｐゴシック"/>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266985"/>
          </a:xfrm>
          <a:prstGeom prst="rect">
            <a:avLst/>
          </a:prstGeom>
          <a:noFill/>
        </p:spPr>
        <p:txBody>
          <a:bodyPr wrap="square" rtlCol="0">
            <a:spAutoFit/>
          </a:bodyPr>
          <a:lstStyle/>
          <a:p>
            <a:pPr marL="342900" indent="-342900" fontAlgn="base">
              <a:lnSpc>
                <a:spcPct val="150000"/>
              </a:lnSpc>
              <a:spcBef>
                <a:spcPct val="0"/>
              </a:spcBef>
              <a:spcAft>
                <a:spcPct val="0"/>
              </a:spcAft>
              <a:buFont typeface="Courier New" panose="02070309020205020404" pitchFamily="49" charset="0"/>
              <a:buChar char="o"/>
            </a:pPr>
            <a:r>
              <a:rPr lang="en-US" sz="2000" dirty="0">
                <a:latin typeface="Arial"/>
                <a:ea typeface="ＭＳ Ｐゴシック"/>
                <a:cs typeface="Arial"/>
              </a:rPr>
              <a:t>Merriam-webster Dictionary (2021) defines data as </a:t>
            </a:r>
            <a:r>
              <a:rPr lang="en-US" sz="2000" dirty="0">
                <a:highlight>
                  <a:srgbClr val="00FF00"/>
                </a:highlight>
                <a:latin typeface="Arial"/>
                <a:ea typeface="ＭＳ Ｐゴシック"/>
                <a:cs typeface="Arial"/>
              </a:rPr>
              <a:t>factual information (such as measurements or statistics) used as a basis for reasoning, discussion, or calculation</a:t>
            </a:r>
            <a:r>
              <a:rPr lang="en-US" sz="2000" dirty="0">
                <a:latin typeface="Arial"/>
                <a:ea typeface="ＭＳ Ｐゴシック"/>
                <a:cs typeface="Arial"/>
              </a:rPr>
              <a:t>.</a:t>
            </a:r>
          </a:p>
          <a:p>
            <a:pPr marL="342900" indent="-342900" fontAlgn="base">
              <a:lnSpc>
                <a:spcPct val="150000"/>
              </a:lnSpc>
              <a:spcBef>
                <a:spcPct val="0"/>
              </a:spcBef>
              <a:spcAft>
                <a:spcPct val="0"/>
              </a:spcAft>
              <a:buFont typeface="Courier New" panose="02070309020205020404" pitchFamily="49" charset="0"/>
              <a:buChar char="o"/>
            </a:pPr>
            <a:r>
              <a:rPr lang="en-US" sz="2000" dirty="0">
                <a:latin typeface="Arial"/>
                <a:ea typeface="ＭＳ Ｐゴシック"/>
                <a:cs typeface="Arial"/>
              </a:rPr>
              <a:t>The Cambridge Dictionary (2021) defines data as </a:t>
            </a:r>
            <a:r>
              <a:rPr lang="en-US" sz="2000" dirty="0">
                <a:highlight>
                  <a:srgbClr val="00FF00"/>
                </a:highlight>
                <a:latin typeface="Arial"/>
                <a:ea typeface="ＭＳ Ｐゴシック"/>
                <a:cs typeface="Arial"/>
              </a:rPr>
              <a:t>information, especially facts or numbers, collected to be examined and considered and used to help decision-making</a:t>
            </a:r>
            <a:r>
              <a:rPr lang="en-US" sz="2000" dirty="0">
                <a:latin typeface="Arial"/>
                <a:ea typeface="ＭＳ Ｐゴシック"/>
                <a:cs typeface="Arial"/>
              </a:rPr>
              <a:t>.</a:t>
            </a:r>
          </a:p>
          <a:p>
            <a:pPr marL="342900" indent="-342900" fontAlgn="base">
              <a:lnSpc>
                <a:spcPct val="150000"/>
              </a:lnSpc>
              <a:spcBef>
                <a:spcPct val="0"/>
              </a:spcBef>
              <a:spcAft>
                <a:spcPct val="0"/>
              </a:spcAft>
              <a:buFont typeface="Courier New" panose="02070309020205020404" pitchFamily="49" charset="0"/>
              <a:buChar char="o"/>
            </a:pPr>
            <a:r>
              <a:rPr lang="en-US" sz="2000" dirty="0">
                <a:latin typeface="Arial"/>
                <a:ea typeface="ＭＳ Ｐゴシック"/>
                <a:cs typeface="Arial"/>
              </a:rPr>
              <a:t>Computer data is information processed or stored by a computer. </a:t>
            </a:r>
          </a:p>
          <a:p>
            <a:pPr marL="800100" lvl="1" indent="-342900" fontAlgn="base">
              <a:lnSpc>
                <a:spcPct val="150000"/>
              </a:lnSpc>
              <a:spcBef>
                <a:spcPct val="0"/>
              </a:spcBef>
              <a:spcAft>
                <a:spcPct val="0"/>
              </a:spcAft>
              <a:buFont typeface="Arial" panose="020B0604020202020204" pitchFamily="34" charset="0"/>
              <a:buChar char="•"/>
            </a:pPr>
            <a:r>
              <a:rPr lang="en-US" dirty="0">
                <a:latin typeface="Arial"/>
                <a:ea typeface="ＭＳ Ｐゴシック"/>
                <a:cs typeface="Arial"/>
              </a:rPr>
              <a:t>This information may be in the form of text documents, images, audio clips, software programs, or other types of data.</a:t>
            </a:r>
          </a:p>
        </p:txBody>
      </p:sp>
      <p:pic>
        <p:nvPicPr>
          <p:cNvPr id="2" name="Audio 1">
            <a:hlinkClick r:id="" action="ppaction://media"/>
            <a:extLst>
              <a:ext uri="{FF2B5EF4-FFF2-40B4-BE49-F238E27FC236}">
                <a16:creationId xmlns:a16="http://schemas.microsoft.com/office/drawing/2014/main" id="{45E5C154-6C46-4D47-9F14-3E50B94064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6222236"/>
      </p:ext>
    </p:extLst>
  </p:cSld>
  <p:clrMapOvr>
    <a:masterClrMapping/>
  </p:clrMapOvr>
  <mc:AlternateContent xmlns:mc="http://schemas.openxmlformats.org/markup-compatibility/2006">
    <mc:Choice xmlns:p14="http://schemas.microsoft.com/office/powerpoint/2010/main" Requires="p14">
      <p:transition spd="slow" p14:dur="2000" advTm="28160"/>
    </mc:Choice>
    <mc:Fallback>
      <p:transition spd="slow" advTm="28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13227" y="59717"/>
            <a:ext cx="10796166" cy="1200329"/>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Data-Information-Knowledge-Wisdom (DIKW) &amp; Ackoff’s Pyramid (1988)</a:t>
            </a:r>
            <a:r>
              <a:rPr lang="en-US" sz="3600" dirty="0">
                <a:solidFill>
                  <a:srgbClr val="FF0000"/>
                </a:solidFill>
                <a:latin typeface="Arial" charset="0"/>
                <a:ea typeface="ＭＳ Ｐゴシック"/>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89471"/>
            <a:ext cx="5315273" cy="2343655"/>
          </a:xfrm>
          <a:prstGeom prst="rect">
            <a:avLst/>
          </a:prstGeom>
          <a:noFill/>
        </p:spPr>
        <p:txBody>
          <a:bodyPr wrap="square" rtlCol="0">
            <a:spAutoFit/>
          </a:bodyPr>
          <a:lstStyle/>
          <a:p>
            <a:pPr marL="342900" indent="-342900" fontAlgn="base">
              <a:lnSpc>
                <a:spcPct val="150000"/>
              </a:lnSpc>
              <a:spcBef>
                <a:spcPct val="0"/>
              </a:spcBef>
              <a:spcAft>
                <a:spcPct val="0"/>
              </a:spcAft>
              <a:buFont typeface="Courier New" panose="02070309020205020404" pitchFamily="49" charset="0"/>
              <a:buChar char="o"/>
            </a:pPr>
            <a:r>
              <a:rPr lang="en-US" sz="2000" dirty="0">
                <a:latin typeface="Arial"/>
                <a:ea typeface="ＭＳ Ｐゴシック"/>
                <a:cs typeface="Arial"/>
              </a:rPr>
              <a:t>Besides being causal and hierarchical, the distribution of the 4 elements is pyramidal, in that data are plentiful while wisdom is almost nonexistent (Bernstein 2009).</a:t>
            </a:r>
          </a:p>
          <a:p>
            <a:pPr marL="342900" indent="-342900" fontAlgn="base">
              <a:lnSpc>
                <a:spcPct val="150000"/>
              </a:lnSpc>
              <a:spcBef>
                <a:spcPct val="0"/>
              </a:spcBef>
              <a:spcAft>
                <a:spcPct val="0"/>
              </a:spcAft>
              <a:buFont typeface="Courier New" panose="02070309020205020404" pitchFamily="49" charset="0"/>
              <a:buChar char="o"/>
            </a:pPr>
            <a:r>
              <a:rPr lang="en-US" sz="2000" dirty="0">
                <a:highlight>
                  <a:srgbClr val="00FF00"/>
                </a:highlight>
                <a:latin typeface="Arial"/>
                <a:ea typeface="ＭＳ Ｐゴシック"/>
                <a:cs typeface="Arial"/>
              </a:rPr>
              <a:t>Data is the ‘new oil’.</a:t>
            </a:r>
          </a:p>
        </p:txBody>
      </p:sp>
      <p:pic>
        <p:nvPicPr>
          <p:cNvPr id="3" name="Picture 2" descr="Diagram&#10;&#10;Description automatically generated">
            <a:extLst>
              <a:ext uri="{FF2B5EF4-FFF2-40B4-BE49-F238E27FC236}">
                <a16:creationId xmlns:a16="http://schemas.microsoft.com/office/drawing/2014/main" id="{49BA2FDD-BD5E-47A3-B315-25756DB52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037" y="1484244"/>
            <a:ext cx="6047963" cy="5373756"/>
          </a:xfrm>
          <a:prstGeom prst="rect">
            <a:avLst/>
          </a:prstGeom>
        </p:spPr>
      </p:pic>
      <p:pic>
        <p:nvPicPr>
          <p:cNvPr id="2" name="Picture 1">
            <a:extLst>
              <a:ext uri="{FF2B5EF4-FFF2-40B4-BE49-F238E27FC236}">
                <a16:creationId xmlns:a16="http://schemas.microsoft.com/office/drawing/2014/main" id="{D25DEE03-5B84-4C13-B88C-8A280C371C36}"/>
              </a:ext>
            </a:extLst>
          </p:cNvPr>
          <p:cNvPicPr>
            <a:picLocks noChangeAspect="1"/>
          </p:cNvPicPr>
          <p:nvPr/>
        </p:nvPicPr>
        <p:blipFill>
          <a:blip r:embed="rId6"/>
          <a:stretch>
            <a:fillRect/>
          </a:stretch>
        </p:blipFill>
        <p:spPr>
          <a:xfrm>
            <a:off x="990601" y="4222750"/>
            <a:ext cx="4737100" cy="2368550"/>
          </a:xfrm>
          <a:prstGeom prst="rect">
            <a:avLst/>
          </a:prstGeom>
        </p:spPr>
      </p:pic>
      <p:pic>
        <p:nvPicPr>
          <p:cNvPr id="5" name="Audio 4">
            <a:hlinkClick r:id="" action="ppaction://media"/>
            <a:extLst>
              <a:ext uri="{FF2B5EF4-FFF2-40B4-BE49-F238E27FC236}">
                <a16:creationId xmlns:a16="http://schemas.microsoft.com/office/drawing/2014/main" id="{3AF05167-1460-40FD-ACC7-F9E5404F80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7725926"/>
      </p:ext>
    </p:extLst>
  </p:cSld>
  <p:clrMapOvr>
    <a:masterClrMapping/>
  </p:clrMapOvr>
  <mc:AlternateContent xmlns:mc="http://schemas.openxmlformats.org/markup-compatibility/2006">
    <mc:Choice xmlns:p14="http://schemas.microsoft.com/office/powerpoint/2010/main" Requires="p14">
      <p:transition spd="slow" p14:dur="2000" advTm="79295"/>
    </mc:Choice>
    <mc:Fallback>
      <p:transition spd="slow" advTm="7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3807</TotalTime>
  <Words>1214</Words>
  <Application>Microsoft Office PowerPoint</Application>
  <PresentationFormat>Widescreen</PresentationFormat>
  <Paragraphs>96</Paragraphs>
  <Slides>17</Slides>
  <Notes>13</Notes>
  <HiddenSlides>0</HiddenSlides>
  <MMClips>17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Barlow Light</vt:lpstr>
      <vt:lpstr>Barlow SemiBold</vt:lpstr>
      <vt:lpstr>Calibri</vt:lpstr>
      <vt:lpstr>Corbel</vt:lpstr>
      <vt:lpstr>Courier New</vt:lpstr>
      <vt:lpstr>Wingdings</vt:lpstr>
      <vt:lpstr>Wingdings 2</vt:lpstr>
      <vt:lpstr>Wingdings 3</vt:lpstr>
      <vt:lpstr>Module</vt:lpstr>
      <vt:lpstr>Data Ethics: The Algorithm made me do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Sargent</dc:creator>
  <cp:lastModifiedBy>Stuart McLoughlin</cp:lastModifiedBy>
  <cp:revision>256</cp:revision>
  <dcterms:created xsi:type="dcterms:W3CDTF">2020-03-27T08:41:07Z</dcterms:created>
  <dcterms:modified xsi:type="dcterms:W3CDTF">2022-12-20T06:08:18Z</dcterms:modified>
</cp:coreProperties>
</file>